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9" r:id="rId1"/>
  </p:sldMasterIdLst>
  <p:notesMasterIdLst>
    <p:notesMasterId r:id="rId12"/>
  </p:notesMasterIdLst>
  <p:sldIdLst>
    <p:sldId id="256" r:id="rId2"/>
    <p:sldId id="257" r:id="rId3"/>
    <p:sldId id="260" r:id="rId4"/>
    <p:sldId id="263" r:id="rId5"/>
    <p:sldId id="268" r:id="rId6"/>
    <p:sldId id="264" r:id="rId7"/>
    <p:sldId id="266" r:id="rId8"/>
    <p:sldId id="262" r:id="rId9"/>
    <p:sldId id="265" r:id="rId10"/>
    <p:sldId id="267" r:id="rId1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5694" autoAdjust="0"/>
    <p:restoredTop sz="86388" autoAdjust="0"/>
  </p:normalViewPr>
  <p:slideViewPr>
    <p:cSldViewPr>
      <p:cViewPr varScale="1">
        <p:scale>
          <a:sx n="66" d="100"/>
          <a:sy n="66" d="100"/>
        </p:scale>
        <p:origin x="-432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fld id="{8F42E9ED-28C2-4F58-893B-895DC649F8CD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A3343-39BE-42BA-A9AD-AE368B9465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5D9DE-C06A-4037-9316-CDDCF6C7F3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1D87-D2F4-47EA-8E49-7BE3160A3ED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B23F29-1A2F-40FA-AF47-601E661B64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D3195B-3695-4A04-85F2-3FE7BFBE165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21D1F1-21EA-43B3-8F77-8C7A46669D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5FB3FB-677D-48E4-9391-8C6115627D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23768E-9116-4334-8A4B-E90D86C5F4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B090-41E0-43BB-B759-D4A500CCD0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5D72-514C-419C-AEA2-7008FEFA8AF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B1291033-3F4E-4997-BE8D-ECCD8169610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C5EEA0F-34E0-4701-8B45-1476EF9593B4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10" r:id="rId1"/>
    <p:sldLayoutId id="2147483711" r:id="rId2"/>
    <p:sldLayoutId id="2147483712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  <p:sldLayoutId id="2147483719" r:id="rId10"/>
    <p:sldLayoutId id="2147483720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3" name="Rectangle 5"/>
          <p:cNvSpPr>
            <a:spLocks noGrp="1" noChangeArrowheads="1"/>
          </p:cNvSpPr>
          <p:nvPr>
            <p:ph type="ctrTitle"/>
          </p:nvPr>
        </p:nvSpPr>
        <p:spPr>
          <a:xfrm>
            <a:off x="685800" y="381000"/>
            <a:ext cx="7772400" cy="1524000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>The Human Connection to Animal Ecosystems</a:t>
            </a:r>
            <a:endParaRPr lang="en-US" b="1" dirty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subTitle" idx="1"/>
          </p:nvPr>
        </p:nvSpPr>
        <p:spPr>
          <a:xfrm>
            <a:off x="1524000" y="4343400"/>
            <a:ext cx="6400800" cy="1219200"/>
          </a:xfrm>
        </p:spPr>
        <p:txBody>
          <a:bodyPr/>
          <a:lstStyle/>
          <a:p>
            <a:r>
              <a:rPr lang="en-US" dirty="0"/>
              <a:t>Unit Portfolio Presentation</a:t>
            </a:r>
          </a:p>
          <a:p>
            <a:r>
              <a:rPr lang="en-US" sz="1800" dirty="0" err="1" smtClean="0"/>
              <a:t>Trigette</a:t>
            </a:r>
            <a:r>
              <a:rPr lang="en-US" sz="1800" dirty="0" smtClean="0"/>
              <a:t> Spann</a:t>
            </a:r>
            <a:endParaRPr lang="en-US" sz="1800" dirty="0"/>
          </a:p>
        </p:txBody>
      </p:sp>
      <p:pic>
        <p:nvPicPr>
          <p:cNvPr id="5" name="Picture 4" descr="coral-reefs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1000" y="2971800"/>
            <a:ext cx="3346853" cy="2181225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81000" y="1066800"/>
            <a:ext cx="85344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Works Cited </a:t>
            </a:r>
          </a:p>
          <a:p>
            <a:pPr algn="ctr"/>
            <a:endParaRPr lang="en-US" dirty="0" smtClean="0"/>
          </a:p>
          <a:p>
            <a:r>
              <a:rPr lang="en-US" dirty="0" smtClean="0"/>
              <a:t>"Belize." </a:t>
            </a:r>
            <a:r>
              <a:rPr lang="en-US" i="1" dirty="0" smtClean="0"/>
              <a:t>Top Things to Do</a:t>
            </a:r>
            <a:r>
              <a:rPr lang="en-US" dirty="0" smtClean="0"/>
              <a:t>. Web. 15 Apr. 2010. &lt;http://www.top-                   	things-to-do.com/central-</a:t>
            </a:r>
            <a:r>
              <a:rPr lang="en-US" dirty="0" err="1" smtClean="0"/>
              <a:t>america</a:t>
            </a:r>
            <a:r>
              <a:rPr lang="en-US" dirty="0" smtClean="0"/>
              <a:t>/coral-reefs.jpg&gt;.</a:t>
            </a:r>
          </a:p>
          <a:p>
            <a:endParaRPr lang="en-US" dirty="0" smtClean="0"/>
          </a:p>
          <a:p>
            <a:r>
              <a:rPr lang="en-US" dirty="0" smtClean="0"/>
              <a:t>Hall, Charles. "Ecology." </a:t>
            </a:r>
            <a:r>
              <a:rPr lang="en-US" i="1" dirty="0" smtClean="0"/>
              <a:t>World Book Student Online</a:t>
            </a:r>
            <a:r>
              <a:rPr lang="en-US" dirty="0" smtClean="0"/>
              <a:t>. World Book. Web. 	15 	June 2010. &lt;http://www.worldbookonline.com/student/article?id=</a:t>
            </a:r>
          </a:p>
          <a:p>
            <a:r>
              <a:rPr lang="en-US" dirty="0" smtClean="0"/>
              <a:t>	ar173240&amp;st=ecology&gt;. </a:t>
            </a:r>
          </a:p>
          <a:p>
            <a:endParaRPr lang="en-US" i="1" dirty="0" smtClean="0"/>
          </a:p>
          <a:p>
            <a:r>
              <a:rPr lang="en-US" i="1" dirty="0" smtClean="0"/>
              <a:t>National Geographic Kids</a:t>
            </a:r>
            <a:r>
              <a:rPr lang="en-US" dirty="0" smtClean="0"/>
              <a:t>. National Geographic, 2009. Web. 15 Apr. 2010.</a:t>
            </a:r>
          </a:p>
          <a:p>
            <a:r>
              <a:rPr lang="en-US" dirty="0" smtClean="0"/>
              <a:t>	&lt;http://magma.nationalgeographic.com/ngexplorer/&gt;. </a:t>
            </a:r>
          </a:p>
          <a:p>
            <a:endParaRPr lang="en-US" dirty="0" smtClean="0"/>
          </a:p>
          <a:p>
            <a:r>
              <a:rPr lang="en-US" dirty="0" err="1" smtClean="0"/>
              <a:t>Varlos</a:t>
            </a:r>
            <a:r>
              <a:rPr lang="en-US" dirty="0" smtClean="0"/>
              <a:t>, Laura. "Nine Essential Instructional Strategies." </a:t>
            </a:r>
            <a:r>
              <a:rPr lang="en-US" i="1" dirty="0" smtClean="0"/>
              <a:t>Welcome to </a:t>
            </a:r>
            <a:r>
              <a:rPr lang="en-US" i="1" dirty="0" err="1" smtClean="0"/>
              <a:t>MiddleWeb's</a:t>
            </a:r>
            <a:r>
              <a:rPr lang="en-US" i="1" dirty="0" smtClean="0"/>
              <a:t> 	Middle School Resources!</a:t>
            </a:r>
            <a:r>
              <a:rPr lang="en-US" dirty="0" smtClean="0"/>
              <a:t> Middle Web Listserv, Jan. 2002. Web. 15 June 	2010. &lt;http://www.middleweb.com/MWLresources/marzchat1.html&gt;.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1139825"/>
          </a:xfrm>
        </p:spPr>
        <p:txBody>
          <a:bodyPr/>
          <a:lstStyle/>
          <a:p>
            <a:r>
              <a:rPr lang="en-US" b="1"/>
              <a:t>Unit Summary</a:t>
            </a:r>
          </a:p>
        </p:txBody>
      </p:sp>
      <p:sp>
        <p:nvSpPr>
          <p:cNvPr id="61443" name="Rectangle 3"/>
          <p:cNvSpPr>
            <a:spLocks noGrp="1" noChangeArrowheads="1"/>
          </p:cNvSpPr>
          <p:nvPr>
            <p:ph idx="1"/>
          </p:nvPr>
        </p:nvSpPr>
        <p:spPr>
          <a:xfrm>
            <a:off x="762000" y="1946275"/>
            <a:ext cx="7848600" cy="3159125"/>
          </a:xfrm>
        </p:spPr>
        <p:txBody>
          <a:bodyPr/>
          <a:lstStyle/>
          <a:p>
            <a:pPr marL="0" indent="0">
              <a:buNone/>
            </a:pPr>
            <a:r>
              <a:rPr lang="en-US" sz="2400" dirty="0"/>
              <a:t>Students will develop an awareness of the interconnectedness of all animals and plants and human life through research, a written project, and by creating a model of their assigned ecosystem.  Students will incorporate technology by creating their written component in a word processing program and by presenting a brief PowerPoint presentation accompanying their projects.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04801"/>
            <a:ext cx="8229600" cy="762000"/>
          </a:xfrm>
        </p:spPr>
        <p:txBody>
          <a:bodyPr/>
          <a:lstStyle/>
          <a:p>
            <a:r>
              <a:rPr lang="en-US" sz="3600" b="1" dirty="0"/>
              <a:t>CFQs</a:t>
            </a:r>
          </a:p>
        </p:txBody>
      </p:sp>
      <p:sp>
        <p:nvSpPr>
          <p:cNvPr id="64515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219200"/>
            <a:ext cx="8229600" cy="4911725"/>
          </a:xfrm>
        </p:spPr>
        <p:txBody>
          <a:bodyPr/>
          <a:lstStyle/>
          <a:p>
            <a:pPr marL="0" indent="0">
              <a:lnSpc>
                <a:spcPct val="90000"/>
              </a:lnSpc>
              <a:spcBef>
                <a:spcPct val="50000"/>
              </a:spcBef>
              <a:buFont typeface="Wingdings" pitchFamily="2" charset="2"/>
              <a:buNone/>
            </a:pPr>
            <a:r>
              <a:rPr lang="en-US" sz="2000" b="1" dirty="0"/>
              <a:t>Essential Question</a:t>
            </a:r>
            <a:r>
              <a:rPr lang="en-US" sz="2000" b="1" dirty="0" smtClean="0"/>
              <a:t>:</a:t>
            </a:r>
          </a:p>
          <a:p>
            <a:pPr marL="0" indent="0">
              <a:lnSpc>
                <a:spcPct val="90000"/>
              </a:lnSpc>
              <a:spcBef>
                <a:spcPct val="50000"/>
              </a:spcBef>
              <a:buFont typeface="Wingdings" pitchFamily="2" charset="2"/>
              <a:buNone/>
            </a:pPr>
            <a:endParaRPr lang="en-US" sz="600" b="1" dirty="0"/>
          </a:p>
          <a:p>
            <a:pPr marL="0" indent="0">
              <a:lnSpc>
                <a:spcPct val="90000"/>
              </a:lnSpc>
              <a:spcAft>
                <a:spcPct val="50000"/>
              </a:spcAft>
              <a:buNone/>
            </a:pPr>
            <a:r>
              <a:rPr lang="en-US" sz="1800" dirty="0"/>
              <a:t>What </a:t>
            </a:r>
            <a:r>
              <a:rPr lang="en-US" sz="1800" dirty="0" smtClean="0"/>
              <a:t>does it mean to be safe?</a:t>
            </a:r>
          </a:p>
          <a:p>
            <a:pPr marL="0" indent="0">
              <a:lnSpc>
                <a:spcPct val="90000"/>
              </a:lnSpc>
              <a:spcAft>
                <a:spcPct val="50000"/>
              </a:spcAft>
              <a:buNone/>
            </a:pPr>
            <a:endParaRPr lang="en-US" sz="1200" b="1" dirty="0" smtClean="0"/>
          </a:p>
          <a:p>
            <a:pPr marL="0" indent="0">
              <a:lnSpc>
                <a:spcPct val="90000"/>
              </a:lnSpc>
              <a:spcAft>
                <a:spcPct val="50000"/>
              </a:spcAft>
              <a:buNone/>
            </a:pPr>
            <a:r>
              <a:rPr lang="en-US" sz="2000" b="1" dirty="0" smtClean="0"/>
              <a:t>Unit </a:t>
            </a:r>
            <a:r>
              <a:rPr lang="en-US" sz="2000" b="1" dirty="0"/>
              <a:t>Question:</a:t>
            </a:r>
            <a:endParaRPr lang="en-US" sz="2000" dirty="0"/>
          </a:p>
          <a:p>
            <a:r>
              <a:rPr lang="en-US" sz="1800" dirty="0" smtClean="0"/>
              <a:t>Do you think it is important to preserve habitats and why?</a:t>
            </a:r>
          </a:p>
          <a:p>
            <a:r>
              <a:rPr lang="en-US" sz="1800" dirty="0" smtClean="0"/>
              <a:t>What do you think would happen if your ecosystem were destroyed</a:t>
            </a:r>
            <a:r>
              <a:rPr lang="en-US" sz="1800" dirty="0" smtClean="0"/>
              <a:t>?</a:t>
            </a:r>
            <a:endParaRPr lang="en-US" sz="1800" smtClean="0"/>
          </a:p>
          <a:p>
            <a:pPr>
              <a:buNone/>
            </a:pPr>
            <a:endParaRPr lang="en-US" sz="1400" dirty="0" smtClean="0"/>
          </a:p>
          <a:p>
            <a:pPr>
              <a:buNone/>
            </a:pPr>
            <a:r>
              <a:rPr lang="en-US" sz="2000" b="1" dirty="0" smtClean="0"/>
              <a:t>Content </a:t>
            </a:r>
            <a:r>
              <a:rPr lang="en-US" sz="2000" b="1" dirty="0"/>
              <a:t>Questions</a:t>
            </a:r>
            <a:r>
              <a:rPr lang="en-US" sz="2000" b="1" dirty="0" smtClean="0"/>
              <a:t>:</a:t>
            </a:r>
          </a:p>
          <a:p>
            <a:endParaRPr lang="en-US" sz="1800" dirty="0"/>
          </a:p>
          <a:p>
            <a:r>
              <a:rPr lang="en-US" sz="1800" dirty="0"/>
              <a:t>What are the roles of the biotic and the </a:t>
            </a:r>
            <a:r>
              <a:rPr lang="en-US" sz="1800" dirty="0" err="1"/>
              <a:t>abiotic</a:t>
            </a:r>
            <a:r>
              <a:rPr lang="en-US" sz="1800" dirty="0"/>
              <a:t> elements of your ecosystem?</a:t>
            </a:r>
          </a:p>
          <a:p>
            <a:r>
              <a:rPr lang="en-US" sz="1800" dirty="0"/>
              <a:t>What does the animal contribute to the ecosystem?</a:t>
            </a:r>
          </a:p>
          <a:p>
            <a:r>
              <a:rPr lang="en-US" sz="1800" dirty="0"/>
              <a:t>What does the animal take from its environment?</a:t>
            </a:r>
          </a:p>
          <a:p>
            <a:r>
              <a:rPr lang="en-US" sz="1800" dirty="0"/>
              <a:t>What is the condition of the animal’s population and habitat?</a:t>
            </a:r>
            <a:endParaRPr lang="en-US" sz="18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81001"/>
            <a:ext cx="8229600" cy="685800"/>
          </a:xfrm>
        </p:spPr>
        <p:txBody>
          <a:bodyPr/>
          <a:lstStyle/>
          <a:p>
            <a:r>
              <a:rPr lang="en-US" sz="3600" b="1" dirty="0"/>
              <a:t>Vision for Unit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143000"/>
            <a:ext cx="8229600" cy="4987925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US" sz="2400" b="1" dirty="0"/>
              <a:t>By creating this unit, I want to</a:t>
            </a:r>
          </a:p>
          <a:p>
            <a:r>
              <a:rPr lang="en-US" sz="2400" dirty="0" smtClean="0"/>
              <a:t>Integrate technology, a hands on project, and address students’ informational written expression.</a:t>
            </a:r>
          </a:p>
          <a:p>
            <a:r>
              <a:rPr lang="en-US" sz="2400" dirty="0" smtClean="0"/>
              <a:t>Make students aware of their ability to contribute positively to improving the environment.</a:t>
            </a:r>
            <a:endParaRPr lang="en-US" sz="2400" dirty="0"/>
          </a:p>
          <a:p>
            <a:pPr>
              <a:buNone/>
            </a:pPr>
            <a:endParaRPr lang="en-US" sz="1600" dirty="0"/>
          </a:p>
          <a:p>
            <a:pPr>
              <a:buFont typeface="Wingdings" pitchFamily="2" charset="2"/>
              <a:buNone/>
            </a:pPr>
            <a:r>
              <a:rPr lang="en-US" sz="2400" b="1" dirty="0"/>
              <a:t>During this unit, I want my students to</a:t>
            </a:r>
          </a:p>
          <a:p>
            <a:r>
              <a:rPr lang="en-US" sz="2400" dirty="0" smtClean="0"/>
              <a:t>Develop an understanding of ecosystem functions.</a:t>
            </a:r>
            <a:endParaRPr lang="en-US" sz="2400" dirty="0"/>
          </a:p>
          <a:p>
            <a:r>
              <a:rPr lang="en-US" sz="2400" dirty="0"/>
              <a:t>Use technology to communicate with different </a:t>
            </a:r>
            <a:r>
              <a:rPr lang="en-US" sz="2400" dirty="0" smtClean="0"/>
              <a:t>audiences.</a:t>
            </a:r>
          </a:p>
          <a:p>
            <a:r>
              <a:rPr lang="en-US" sz="2400" dirty="0" smtClean="0"/>
              <a:t>Present ways they can personally make a difference.</a:t>
            </a:r>
            <a:endParaRPr lang="en-US" sz="2400" dirty="0"/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b="1"/>
              <a:t>Project Approaches</a:t>
            </a:r>
          </a:p>
        </p:txBody>
      </p:sp>
      <p:sp>
        <p:nvSpPr>
          <p:cNvPr id="74755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1904999"/>
            <a:ext cx="7086600" cy="3733801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US" sz="2800" dirty="0"/>
              <a:t>As my students work on this project, they</a:t>
            </a:r>
          </a:p>
          <a:p>
            <a:pPr>
              <a:buFont typeface="Wingdings" pitchFamily="2" charset="2"/>
              <a:buNone/>
            </a:pPr>
            <a:endParaRPr lang="en-US" sz="1600" dirty="0"/>
          </a:p>
          <a:p>
            <a:pPr>
              <a:spcBef>
                <a:spcPct val="0"/>
              </a:spcBef>
              <a:buSzTx/>
              <a:buFont typeface="Tahoma" pitchFamily="34" charset="0"/>
              <a:buChar char="●"/>
            </a:pPr>
            <a:r>
              <a:rPr lang="en-US" sz="2400" dirty="0"/>
              <a:t>Connect the </a:t>
            </a:r>
            <a:r>
              <a:rPr lang="en-US" sz="2400" dirty="0" smtClean="0"/>
              <a:t>science objectives </a:t>
            </a:r>
            <a:r>
              <a:rPr lang="en-US" sz="2400" dirty="0"/>
              <a:t>to </a:t>
            </a:r>
            <a:r>
              <a:rPr lang="en-US" sz="2400" dirty="0" smtClean="0"/>
              <a:t>their own lives</a:t>
            </a:r>
            <a:endParaRPr lang="en-US" sz="2400" dirty="0"/>
          </a:p>
          <a:p>
            <a:pPr>
              <a:spcBef>
                <a:spcPct val="0"/>
              </a:spcBef>
              <a:buSzTx/>
              <a:buFont typeface="Tahoma" pitchFamily="34" charset="0"/>
              <a:buChar char="●"/>
            </a:pPr>
            <a:r>
              <a:rPr lang="en-US" sz="2400" dirty="0"/>
              <a:t>Create a product that shows what they’ve learned</a:t>
            </a:r>
          </a:p>
          <a:p>
            <a:pPr>
              <a:spcBef>
                <a:spcPct val="0"/>
              </a:spcBef>
              <a:buSzTx/>
              <a:buFont typeface="Tahoma" pitchFamily="34" charset="0"/>
              <a:buChar char="●"/>
            </a:pPr>
            <a:r>
              <a:rPr lang="en-US" sz="2400" dirty="0"/>
              <a:t>Share their learning with a real audience</a:t>
            </a:r>
          </a:p>
          <a:p>
            <a:pPr>
              <a:buFont typeface="Wingdings" pitchFamily="2" charset="2"/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04800"/>
            <a:ext cx="8229600" cy="960438"/>
          </a:xfrm>
        </p:spPr>
        <p:txBody>
          <a:bodyPr/>
          <a:lstStyle/>
          <a:p>
            <a:r>
              <a:rPr lang="en-US" b="1"/>
              <a:t>21</a:t>
            </a:r>
            <a:r>
              <a:rPr lang="en-US" b="1" baseline="30000"/>
              <a:t>st</a:t>
            </a:r>
            <a:r>
              <a:rPr lang="en-US" b="1"/>
              <a:t> Century Learning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295400"/>
            <a:ext cx="8229600" cy="914400"/>
          </a:xfrm>
        </p:spPr>
        <p:txBody>
          <a:bodyPr>
            <a:normAutofit lnSpcReduction="10000"/>
          </a:bodyPr>
          <a:lstStyle/>
          <a:p>
            <a:pPr marL="0" indent="0">
              <a:buFont typeface="Wingdings" pitchFamily="2" charset="2"/>
              <a:buNone/>
            </a:pPr>
            <a:r>
              <a:rPr lang="en-US" sz="2800" dirty="0"/>
              <a:t>Students will develop higher-order and 21</a:t>
            </a:r>
            <a:r>
              <a:rPr lang="en-US" sz="2800" baseline="30000" dirty="0"/>
              <a:t>st</a:t>
            </a:r>
            <a:r>
              <a:rPr lang="en-US" sz="2800" dirty="0"/>
              <a:t> century skills in this unit as they </a:t>
            </a:r>
          </a:p>
          <a:p>
            <a:pPr marL="0" indent="0"/>
            <a:endParaRPr lang="en-US" sz="2800" dirty="0"/>
          </a:p>
        </p:txBody>
      </p:sp>
      <p:sp>
        <p:nvSpPr>
          <p:cNvPr id="69636" name="Text Box 4"/>
          <p:cNvSpPr txBox="1">
            <a:spLocks noChangeArrowheads="1"/>
          </p:cNvSpPr>
          <p:nvPr/>
        </p:nvSpPr>
        <p:spPr bwMode="auto">
          <a:xfrm>
            <a:off x="457200" y="2336800"/>
            <a:ext cx="8458200" cy="3046988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marL="344488" indent="-344488">
              <a:buClr>
                <a:schemeClr val="hlink"/>
              </a:buClr>
              <a:buFont typeface="Tahoma" pitchFamily="34" charset="0"/>
              <a:buChar char="●"/>
            </a:pPr>
            <a:r>
              <a:rPr lang="en-US" sz="24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Use the Essential and Unit Questions to guide their </a:t>
            </a:r>
            <a:r>
              <a:rPr lang="en-US" sz="2400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research to select relevant resources</a:t>
            </a:r>
          </a:p>
          <a:p>
            <a:pPr marL="344488" indent="-344488">
              <a:buClr>
                <a:schemeClr val="hlink"/>
              </a:buClr>
              <a:buFont typeface="Tahoma" pitchFamily="34" charset="0"/>
              <a:buChar char="●"/>
            </a:pPr>
            <a:r>
              <a:rPr lang="en-US" sz="2400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Evaluate resources for credibility, accuracy, and timeliness</a:t>
            </a:r>
            <a:endParaRPr lang="en-US" sz="240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marL="344488" indent="-344488">
              <a:buClr>
                <a:schemeClr val="hlink"/>
              </a:buClr>
              <a:buFont typeface="Tahoma" pitchFamily="34" charset="0"/>
              <a:buChar char="●"/>
            </a:pPr>
            <a:r>
              <a:rPr lang="en-US" sz="24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Communicate their ideas to a </a:t>
            </a:r>
            <a:r>
              <a:rPr lang="en-US" sz="2400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classroom </a:t>
            </a:r>
            <a:r>
              <a:rPr lang="en-US" sz="24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audience</a:t>
            </a:r>
          </a:p>
          <a:p>
            <a:pPr marL="344488" indent="-344488">
              <a:buClr>
                <a:schemeClr val="hlink"/>
              </a:buClr>
              <a:buFont typeface="Tahoma" pitchFamily="34" charset="0"/>
              <a:buChar char="●"/>
            </a:pPr>
            <a:r>
              <a:rPr lang="en-US" sz="24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Reflect on their reading, writing, research, and thinking strategies, and modify and adapt them as necessary</a:t>
            </a:r>
          </a:p>
          <a:p>
            <a:pPr marL="344488" indent="-344488">
              <a:buClr>
                <a:schemeClr val="hlink"/>
              </a:buClr>
              <a:buFont typeface="Tahoma" pitchFamily="34" charset="0"/>
              <a:buChar char="●"/>
            </a:pPr>
            <a:r>
              <a:rPr lang="en-US" sz="24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Use project assessments to self-assess their work and give feedback to their peers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533400"/>
            <a:ext cx="8229600" cy="1139825"/>
          </a:xfrm>
        </p:spPr>
        <p:txBody>
          <a:bodyPr>
            <a:normAutofit/>
          </a:bodyPr>
          <a:lstStyle/>
          <a:p>
            <a:r>
              <a:rPr lang="en-US" sz="3800" b="1"/>
              <a:t>Gauging Student Needs Assessments</a:t>
            </a:r>
          </a:p>
        </p:txBody>
      </p:sp>
      <p:sp>
        <p:nvSpPr>
          <p:cNvPr id="72709" name="Text Box 5"/>
          <p:cNvSpPr txBox="1">
            <a:spLocks noChangeArrowheads="1"/>
          </p:cNvSpPr>
          <p:nvPr/>
        </p:nvSpPr>
        <p:spPr bwMode="auto">
          <a:xfrm>
            <a:off x="685800" y="1828800"/>
            <a:ext cx="7924800" cy="36009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4488" indent="-344488">
              <a:spcBef>
                <a:spcPct val="50000"/>
              </a:spcBef>
            </a:pPr>
            <a:r>
              <a:rPr lang="en-US" sz="2400" b="1" dirty="0"/>
              <a:t>Use </a:t>
            </a:r>
            <a:r>
              <a:rPr lang="en-US" sz="2400" b="1" dirty="0" smtClean="0"/>
              <a:t>Circle Thinking Map to </a:t>
            </a:r>
            <a:r>
              <a:rPr lang="en-US" sz="2400" b="1" dirty="0"/>
              <a:t>learn</a:t>
            </a:r>
          </a:p>
          <a:p>
            <a:pPr marL="344488" indent="-344488">
              <a:spcBef>
                <a:spcPct val="50000"/>
              </a:spcBef>
              <a:buFontTx/>
              <a:buChar char="•"/>
            </a:pPr>
            <a:r>
              <a:rPr lang="en-US" sz="2400" dirty="0"/>
              <a:t>Students’ ideas about </a:t>
            </a:r>
            <a:r>
              <a:rPr lang="en-US" sz="2400" dirty="0" smtClean="0"/>
              <a:t>how ecosystems work</a:t>
            </a:r>
            <a:endParaRPr lang="en-US" sz="2400" dirty="0"/>
          </a:p>
          <a:p>
            <a:pPr marL="344488" indent="-344488">
              <a:spcBef>
                <a:spcPct val="50000"/>
              </a:spcBef>
              <a:buFontTx/>
              <a:buChar char="•"/>
            </a:pPr>
            <a:r>
              <a:rPr lang="en-US" sz="2400" dirty="0"/>
              <a:t>Background knowledge of </a:t>
            </a:r>
            <a:r>
              <a:rPr lang="en-US" sz="2400" dirty="0" smtClean="0"/>
              <a:t>various ecosystems</a:t>
            </a:r>
            <a:endParaRPr lang="en-US" sz="2400" b="1" dirty="0"/>
          </a:p>
          <a:p>
            <a:pPr marL="344488" indent="-344488">
              <a:spcBef>
                <a:spcPct val="50000"/>
              </a:spcBef>
            </a:pPr>
            <a:r>
              <a:rPr lang="en-US" sz="2400" b="1" dirty="0"/>
              <a:t>Assess 21</a:t>
            </a:r>
            <a:r>
              <a:rPr lang="en-US" sz="2400" b="1" baseline="30000" dirty="0"/>
              <a:t>st</a:t>
            </a:r>
            <a:r>
              <a:rPr lang="en-US" sz="2400" b="1" dirty="0"/>
              <a:t> Century </a:t>
            </a:r>
            <a:r>
              <a:rPr lang="en-US" sz="2400" b="1" dirty="0" smtClean="0"/>
              <a:t>skills to determine</a:t>
            </a:r>
            <a:endParaRPr lang="en-US" sz="2400" b="1" dirty="0"/>
          </a:p>
          <a:p>
            <a:pPr marL="344488" indent="-344488">
              <a:spcBef>
                <a:spcPct val="50000"/>
              </a:spcBef>
              <a:buFontTx/>
              <a:buChar char="•"/>
            </a:pPr>
            <a:r>
              <a:rPr lang="en-US" sz="2400" dirty="0"/>
              <a:t>Ability to see </a:t>
            </a:r>
            <a:r>
              <a:rPr lang="en-US" sz="2400" dirty="0" smtClean="0"/>
              <a:t>connections between various ecosystems and human life </a:t>
            </a:r>
            <a:endParaRPr lang="en-US" sz="2400" dirty="0"/>
          </a:p>
          <a:p>
            <a:pPr marL="344488" indent="-344488">
              <a:spcBef>
                <a:spcPct val="50000"/>
              </a:spcBef>
              <a:buFontTx/>
              <a:buChar char="•"/>
            </a:pP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31775"/>
            <a:ext cx="8229600" cy="1139825"/>
          </a:xfrm>
        </p:spPr>
        <p:txBody>
          <a:bodyPr>
            <a:normAutofit/>
          </a:bodyPr>
          <a:lstStyle/>
          <a:p>
            <a:r>
              <a:rPr lang="en-US" sz="3800" b="1"/>
              <a:t>Gauging Student Needs Assessments</a:t>
            </a:r>
          </a:p>
        </p:txBody>
      </p:sp>
      <p:sp>
        <p:nvSpPr>
          <p:cNvPr id="67592" name="Text Box 8"/>
          <p:cNvSpPr txBox="1">
            <a:spLocks noChangeArrowheads="1"/>
          </p:cNvSpPr>
          <p:nvPr/>
        </p:nvSpPr>
        <p:spPr bwMode="auto">
          <a:xfrm>
            <a:off x="685800" y="1447800"/>
            <a:ext cx="6858000" cy="1370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/>
              <a:t>I can use the information from these assessments to:</a:t>
            </a:r>
          </a:p>
          <a:p>
            <a:pPr>
              <a:spcBef>
                <a:spcPct val="50000"/>
              </a:spcBef>
            </a:pPr>
            <a:endParaRPr lang="en-US" sz="2400"/>
          </a:p>
        </p:txBody>
      </p:sp>
      <p:sp>
        <p:nvSpPr>
          <p:cNvPr id="67596" name="Text Box 12"/>
          <p:cNvSpPr txBox="1">
            <a:spLocks noChangeArrowheads="1"/>
          </p:cNvSpPr>
          <p:nvPr/>
        </p:nvSpPr>
        <p:spPr bwMode="auto">
          <a:xfrm>
            <a:off x="1143000" y="2362200"/>
            <a:ext cx="7162800" cy="1600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4488" indent="-344488">
              <a:spcBef>
                <a:spcPct val="50000"/>
              </a:spcBef>
              <a:buFontTx/>
              <a:buChar char="•"/>
            </a:pPr>
            <a:r>
              <a:rPr lang="en-US" sz="2200" dirty="0"/>
              <a:t>Focus on </a:t>
            </a:r>
            <a:r>
              <a:rPr lang="en-US" sz="2200" dirty="0" smtClean="0"/>
              <a:t>the concepts </a:t>
            </a:r>
            <a:r>
              <a:rPr lang="en-US" sz="2200" dirty="0"/>
              <a:t>that students have prior misconceptions about</a:t>
            </a:r>
          </a:p>
          <a:p>
            <a:pPr marL="344488" indent="-344488">
              <a:spcBef>
                <a:spcPct val="50000"/>
              </a:spcBef>
              <a:buFontTx/>
              <a:buChar char="•"/>
            </a:pPr>
            <a:r>
              <a:rPr lang="en-US" sz="2200" dirty="0"/>
              <a:t>Plan activities in which they will answer their questions</a:t>
            </a:r>
          </a:p>
        </p:txBody>
      </p:sp>
      <p:sp>
        <p:nvSpPr>
          <p:cNvPr id="67597" name="Text Box 13"/>
          <p:cNvSpPr txBox="1">
            <a:spLocks noChangeArrowheads="1"/>
          </p:cNvSpPr>
          <p:nvPr/>
        </p:nvSpPr>
        <p:spPr bwMode="auto">
          <a:xfrm>
            <a:off x="685800" y="3978275"/>
            <a:ext cx="71628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/>
              <a:t>Students can use the information from these assessments to:</a:t>
            </a:r>
          </a:p>
        </p:txBody>
      </p:sp>
      <p:sp>
        <p:nvSpPr>
          <p:cNvPr id="67598" name="Text Box 14"/>
          <p:cNvSpPr txBox="1">
            <a:spLocks noChangeArrowheads="1"/>
          </p:cNvSpPr>
          <p:nvPr/>
        </p:nvSpPr>
        <p:spPr bwMode="auto">
          <a:xfrm>
            <a:off x="1219200" y="4876800"/>
            <a:ext cx="7010400" cy="12772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4488" indent="-344488">
              <a:spcBef>
                <a:spcPct val="50000"/>
              </a:spcBef>
              <a:buFontTx/>
              <a:buChar char="•"/>
            </a:pPr>
            <a:r>
              <a:rPr lang="en-US" sz="2200" dirty="0"/>
              <a:t>Compare their </a:t>
            </a:r>
            <a:r>
              <a:rPr lang="en-US" sz="2200" dirty="0" smtClean="0"/>
              <a:t>prior and current knowledge</a:t>
            </a:r>
            <a:endParaRPr lang="en-US" sz="2200" dirty="0"/>
          </a:p>
          <a:p>
            <a:pPr marL="344488" indent="-344488">
              <a:spcBef>
                <a:spcPct val="50000"/>
              </a:spcBef>
              <a:buFontTx/>
              <a:buChar char="•"/>
            </a:pPr>
            <a:r>
              <a:rPr lang="en-US" sz="2200" dirty="0"/>
              <a:t>Set goals for how they will </a:t>
            </a:r>
            <a:r>
              <a:rPr lang="en-US" sz="2200" dirty="0" smtClean="0"/>
              <a:t>address what they need to learn about </a:t>
            </a:r>
            <a:r>
              <a:rPr lang="en-US" sz="2200" smtClean="0"/>
              <a:t>the unit</a:t>
            </a:r>
            <a:endParaRPr lang="en-US" sz="2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b="1"/>
              <a:t>Requests for Feedback</a:t>
            </a:r>
          </a:p>
        </p:txBody>
      </p:sp>
      <p:sp>
        <p:nvSpPr>
          <p:cNvPr id="7065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Need ways to help students understand the play without paraphrasing and summarizing it for them</a:t>
            </a:r>
          </a:p>
          <a:p>
            <a:r>
              <a:rPr lang="en-US"/>
              <a:t>Need help assessing students’ higher-order thinking skills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1736</TotalTime>
  <Words>493</Words>
  <Application>Microsoft Office PowerPoint</Application>
  <PresentationFormat>On-screen Show (4:3)</PresentationFormat>
  <Paragraphs>69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Flow</vt:lpstr>
      <vt:lpstr>The Human Connection to Animal Ecosystems</vt:lpstr>
      <vt:lpstr>Unit Summary</vt:lpstr>
      <vt:lpstr>CFQs</vt:lpstr>
      <vt:lpstr>Vision for Unit</vt:lpstr>
      <vt:lpstr>Project Approaches</vt:lpstr>
      <vt:lpstr>21st Century Learning</vt:lpstr>
      <vt:lpstr>Gauging Student Needs Assessments</vt:lpstr>
      <vt:lpstr>Gauging Student Needs Assessments</vt:lpstr>
      <vt:lpstr>Requests for Feedback</vt:lpstr>
      <vt:lpstr>Slide 10</vt:lpstr>
    </vt:vector>
  </TitlesOfParts>
  <Company>Intel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What can Romeo and Juliet Teach Us About Ourselves?</dc:title>
  <dc:creator>Judi Yost</dc:creator>
  <cp:lastModifiedBy>Emily</cp:lastModifiedBy>
  <cp:revision>56</cp:revision>
  <dcterms:created xsi:type="dcterms:W3CDTF">2006-08-05T00:32:57Z</dcterms:created>
  <dcterms:modified xsi:type="dcterms:W3CDTF">2010-06-17T01:21:58Z</dcterms:modified>
</cp:coreProperties>
</file>